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4660"/>
  </p:normalViewPr>
  <p:slideViewPr>
    <p:cSldViewPr snapToGrid="0">
      <p:cViewPr>
        <p:scale>
          <a:sx n="120" d="100"/>
          <a:sy n="120" d="100"/>
        </p:scale>
        <p:origin x="146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rnweb\lecture\GraphSampl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rnweb\lecture\GraphSample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rnweb\lecture\GraphS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棒フラフ!$C$3</c:f>
              <c:strCache>
                <c:ptCount val="1"/>
                <c:pt idx="0">
                  <c:v>平均反応時間（ms）</c:v>
                </c:pt>
              </c:strCache>
            </c:strRef>
          </c:tx>
          <c:spPr>
            <a:solidFill>
              <a:schemeClr val="tx1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棒フラフ!$B$4:$B$6</c:f>
              <c:strCache>
                <c:ptCount val="3"/>
                <c:pt idx="0">
                  <c:v>納豆</c:v>
                </c:pt>
                <c:pt idx="1">
                  <c:v>くさや</c:v>
                </c:pt>
                <c:pt idx="2">
                  <c:v>チーズ</c:v>
                </c:pt>
              </c:strCache>
            </c:strRef>
          </c:cat>
          <c:val>
            <c:numRef>
              <c:f>棒フラフ!$C$4:$C$6</c:f>
              <c:numCache>
                <c:formatCode>General</c:formatCode>
                <c:ptCount val="3"/>
                <c:pt idx="0">
                  <c:v>300</c:v>
                </c:pt>
                <c:pt idx="1">
                  <c:v>500</c:v>
                </c:pt>
                <c:pt idx="2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5F-477F-A63D-E48DF78424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871744"/>
        <c:axId val="139873664"/>
      </c:barChart>
      <c:catAx>
        <c:axId val="1398717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 b="0"/>
                  <a:t>におい</a:t>
                </a:r>
              </a:p>
            </c:rich>
          </c:tx>
          <c:layout>
            <c:manualLayout>
              <c:xMode val="edge"/>
              <c:yMode val="edge"/>
              <c:x val="0.52791376386593636"/>
              <c:y val="0.85090484073013584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 w="12700">
            <a:solidFill>
              <a:schemeClr val="tx1"/>
            </a:solidFill>
          </a:ln>
        </c:spPr>
        <c:crossAx val="139873664"/>
        <c:crosses val="autoZero"/>
        <c:auto val="1"/>
        <c:lblAlgn val="ctr"/>
        <c:lblOffset val="100"/>
        <c:noMultiLvlLbl val="0"/>
      </c:catAx>
      <c:valAx>
        <c:axId val="1398736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ja-JP" altLang="en-US" b="0"/>
                  <a:t>平均反応時間</a:t>
                </a:r>
                <a:r>
                  <a:rPr lang="ja-JP" altLang="en-US" b="0" baseline="0"/>
                  <a:t> （</a:t>
                </a:r>
                <a:r>
                  <a:rPr lang="en-US" altLang="ja-JP" b="0" baseline="0"/>
                  <a:t>ms</a:t>
                </a:r>
                <a:r>
                  <a:rPr lang="ja-JP" altLang="en-US" b="0" baseline="0"/>
                  <a:t>）</a:t>
                </a:r>
                <a:endParaRPr lang="ja-JP" altLang="en-US" b="0"/>
              </a:p>
            </c:rich>
          </c:tx>
          <c:layout>
            <c:manualLayout>
              <c:xMode val="edge"/>
              <c:yMode val="edge"/>
              <c:x val="4.3636520743549033E-2"/>
              <c:y val="0.13612913087568598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12700">
            <a:solidFill>
              <a:sysClr val="windowText" lastClr="000000"/>
            </a:solidFill>
          </a:ln>
        </c:spPr>
        <c:crossAx val="1398717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棒フラフ!$C$3</c:f>
              <c:strCache>
                <c:ptCount val="1"/>
                <c:pt idx="0">
                  <c:v>平均反応時間（ms）</c:v>
                </c:pt>
              </c:strCache>
            </c:strRef>
          </c:tx>
          <c:spPr>
            <a:solidFill>
              <a:schemeClr val="tx1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棒フラフ!$B$4:$B$6</c:f>
              <c:strCache>
                <c:ptCount val="3"/>
                <c:pt idx="0">
                  <c:v>納豆</c:v>
                </c:pt>
                <c:pt idx="1">
                  <c:v>くさや</c:v>
                </c:pt>
                <c:pt idx="2">
                  <c:v>チーズ</c:v>
                </c:pt>
              </c:strCache>
            </c:strRef>
          </c:cat>
          <c:val>
            <c:numRef>
              <c:f>棒フラフ!$C$4:$C$6</c:f>
              <c:numCache>
                <c:formatCode>General</c:formatCode>
                <c:ptCount val="3"/>
                <c:pt idx="0">
                  <c:v>300</c:v>
                </c:pt>
                <c:pt idx="1">
                  <c:v>500</c:v>
                </c:pt>
                <c:pt idx="2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69-41B3-9BDF-C4FB5A053F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871744"/>
        <c:axId val="139873664"/>
      </c:barChart>
      <c:catAx>
        <c:axId val="1398717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 b="0"/>
                  <a:t>におい</a:t>
                </a:r>
              </a:p>
            </c:rich>
          </c:tx>
          <c:layout>
            <c:manualLayout>
              <c:xMode val="edge"/>
              <c:yMode val="edge"/>
              <c:x val="0.5498616376656621"/>
              <c:y val="0.84143514376043904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 w="12700">
            <a:solidFill>
              <a:schemeClr val="tx1"/>
            </a:solidFill>
          </a:ln>
        </c:spPr>
        <c:crossAx val="139873664"/>
        <c:crosses val="autoZero"/>
        <c:auto val="1"/>
        <c:lblAlgn val="ctr"/>
        <c:lblOffset val="100"/>
        <c:noMultiLvlLbl val="0"/>
      </c:catAx>
      <c:valAx>
        <c:axId val="1398736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ja-JP" altLang="en-US" b="0"/>
                  <a:t>平均反応時間</a:t>
                </a:r>
                <a:r>
                  <a:rPr lang="ja-JP" altLang="en-US" b="0" baseline="0"/>
                  <a:t> （</a:t>
                </a:r>
                <a:r>
                  <a:rPr lang="en-US" altLang="ja-JP" b="0" baseline="0"/>
                  <a:t>ms</a:t>
                </a:r>
                <a:r>
                  <a:rPr lang="ja-JP" altLang="en-US" b="0" baseline="0"/>
                  <a:t>）</a:t>
                </a:r>
                <a:endParaRPr lang="ja-JP" altLang="en-US" b="0"/>
              </a:p>
            </c:rich>
          </c:tx>
          <c:layout>
            <c:manualLayout>
              <c:xMode val="edge"/>
              <c:yMode val="edge"/>
              <c:x val="4.9123489193480446E-2"/>
              <c:y val="0.15506852481507993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12700">
            <a:solidFill>
              <a:sysClr val="windowText" lastClr="000000"/>
            </a:solidFill>
          </a:ln>
        </c:spPr>
        <c:crossAx val="1398717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40633051511561"/>
          <c:y val="6.4839067980167725E-2"/>
          <c:w val="0.69526065751426569"/>
          <c:h val="0.733567200651642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棒フラフ!$K$5</c:f>
              <c:strCache>
                <c:ptCount val="1"/>
                <c:pt idx="0">
                  <c:v>あり</c:v>
                </c:pt>
              </c:strCache>
            </c:strRef>
          </c:tx>
          <c:spPr>
            <a:solidFill>
              <a:prstClr val="black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棒フラフ!$L$4:$N$4</c:f>
              <c:strCache>
                <c:ptCount val="3"/>
                <c:pt idx="0">
                  <c:v>納豆</c:v>
                </c:pt>
                <c:pt idx="1">
                  <c:v>くさや</c:v>
                </c:pt>
                <c:pt idx="2">
                  <c:v>チーズ</c:v>
                </c:pt>
              </c:strCache>
            </c:strRef>
          </c:cat>
          <c:val>
            <c:numRef>
              <c:f>棒フラフ!$L$5:$N$5</c:f>
              <c:numCache>
                <c:formatCode>General</c:formatCode>
                <c:ptCount val="3"/>
                <c:pt idx="0">
                  <c:v>0.9</c:v>
                </c:pt>
                <c:pt idx="1">
                  <c:v>0.75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94-49C8-B263-4C328023EEF2}"/>
            </c:ext>
          </c:extLst>
        </c:ser>
        <c:ser>
          <c:idx val="1"/>
          <c:order val="1"/>
          <c:tx>
            <c:strRef>
              <c:f>棒フラフ!$K$6</c:f>
              <c:strCache>
                <c:ptCount val="1"/>
                <c:pt idx="0">
                  <c:v>なし</c:v>
                </c:pt>
              </c:strCache>
            </c:strRef>
          </c:tx>
          <c:spPr>
            <a:solidFill>
              <a:schemeClr val="bg1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棒フラフ!$L$4:$N$4</c:f>
              <c:strCache>
                <c:ptCount val="3"/>
                <c:pt idx="0">
                  <c:v>納豆</c:v>
                </c:pt>
                <c:pt idx="1">
                  <c:v>くさや</c:v>
                </c:pt>
                <c:pt idx="2">
                  <c:v>チーズ</c:v>
                </c:pt>
              </c:strCache>
            </c:strRef>
          </c:cat>
          <c:val>
            <c:numRef>
              <c:f>棒フラフ!$L$6:$N$6</c:f>
              <c:numCache>
                <c:formatCode>General</c:formatCode>
                <c:ptCount val="3"/>
                <c:pt idx="0">
                  <c:v>0.8</c:v>
                </c:pt>
                <c:pt idx="1">
                  <c:v>0.65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94-49C8-B263-4C328023EE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449472"/>
        <c:axId val="139451392"/>
      </c:barChart>
      <c:catAx>
        <c:axId val="139449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ja-JP" altLang="en-US" b="0"/>
                  <a:t>におい</a:t>
                </a:r>
              </a:p>
            </c:rich>
          </c:tx>
          <c:layout>
            <c:manualLayout>
              <c:xMode val="edge"/>
              <c:yMode val="edge"/>
              <c:x val="0.51420217195033757"/>
              <c:y val="0.89998435328369497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 w="12700">
            <a:solidFill>
              <a:sysClr val="windowText" lastClr="000000"/>
            </a:solidFill>
          </a:ln>
        </c:spPr>
        <c:crossAx val="139451392"/>
        <c:crosses val="autoZero"/>
        <c:auto val="1"/>
        <c:lblAlgn val="ctr"/>
        <c:lblOffset val="100"/>
        <c:noMultiLvlLbl val="0"/>
      </c:catAx>
      <c:valAx>
        <c:axId val="139451392"/>
        <c:scaling>
          <c:orientation val="minMax"/>
          <c:max val="1"/>
          <c:min val="0.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r>
                  <a:rPr lang="ja-JP" altLang="en-US" b="0" dirty="0">
                    <a:solidFill>
                      <a:schemeClr val="tx1"/>
                    </a:solidFill>
                  </a:rPr>
                  <a:t>正答率</a:t>
                </a:r>
              </a:p>
            </c:rich>
          </c:tx>
          <c:layout>
            <c:manualLayout>
              <c:xMode val="edge"/>
              <c:yMode val="edge"/>
              <c:x val="8.9777832023220615E-3"/>
              <c:y val="0.34886413111873488"/>
            </c:manualLayout>
          </c:layout>
          <c:overlay val="0"/>
        </c:title>
        <c:numFmt formatCode="#,##0.0_);[Red]\(#,##0.0\)" sourceLinked="0"/>
        <c:majorTickMark val="out"/>
        <c:minorTickMark val="none"/>
        <c:tickLblPos val="nextTo"/>
        <c:spPr>
          <a:ln w="12700">
            <a:solidFill>
              <a:sysClr val="windowText" lastClr="000000"/>
            </a:solidFill>
          </a:ln>
        </c:spPr>
        <c:crossAx val="139449472"/>
        <c:crosses val="autoZero"/>
        <c:crossBetween val="between"/>
        <c:majorUnit val="0.1"/>
      </c:valAx>
    </c:plotArea>
    <c:legend>
      <c:legendPos val="r"/>
      <c:layout>
        <c:manualLayout>
          <c:xMode val="edge"/>
          <c:yMode val="edge"/>
          <c:x val="0.6691416238081519"/>
          <c:y val="0.31311673807476736"/>
          <c:w val="0.16905413385826773"/>
          <c:h val="0.1800727667662234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0.65278</cdr:x>
      <cdr:y>0.20324</cdr:y>
    </cdr:from>
    <cdr:to>
      <cdr:x>0.84376</cdr:x>
      <cdr:y>0.2998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1860332" y="509188"/>
          <a:ext cx="544270" cy="2419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100" dirty="0"/>
            <a:t>画像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538-9FCE-4BF2-8642-C640B4F84EB5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D732-2DC4-4261-89C3-B841198A9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02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538-9FCE-4BF2-8642-C640B4F84EB5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D732-2DC4-4261-89C3-B841198A9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630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538-9FCE-4BF2-8642-C640B4F84EB5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D732-2DC4-4261-89C3-B841198A9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00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538-9FCE-4BF2-8642-C640B4F84EB5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D732-2DC4-4261-89C3-B841198A9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538-9FCE-4BF2-8642-C640B4F84EB5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D732-2DC4-4261-89C3-B841198A9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74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538-9FCE-4BF2-8642-C640B4F84EB5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D732-2DC4-4261-89C3-B841198A9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33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538-9FCE-4BF2-8642-C640B4F84EB5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D732-2DC4-4261-89C3-B841198A9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990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538-9FCE-4BF2-8642-C640B4F84EB5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D732-2DC4-4261-89C3-B841198A9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228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538-9FCE-4BF2-8642-C640B4F84EB5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D732-2DC4-4261-89C3-B841198A9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437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538-9FCE-4BF2-8642-C640B4F84EB5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D732-2DC4-4261-89C3-B841198A9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38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538-9FCE-4BF2-8642-C640B4F84EB5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D732-2DC4-4261-89C3-B841198A9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037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13538-9FCE-4BF2-8642-C640B4F84EB5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8D732-2DC4-4261-89C3-B841198A9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64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846617-F6E5-48D7-B92E-4085BDBF156E}"/>
              </a:ext>
            </a:extLst>
          </p:cNvPr>
          <p:cNvSpPr txBox="1"/>
          <p:nvPr/>
        </p:nvSpPr>
        <p:spPr>
          <a:xfrm>
            <a:off x="509675" y="346846"/>
            <a:ext cx="5830165" cy="1204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7390" indent="-237390" algn="just">
              <a:spcAft>
                <a:spcPts val="554"/>
              </a:spcAft>
              <a:buFont typeface="+mj-lt"/>
              <a:buAutoNum type="arabicPeriod"/>
            </a:pPr>
            <a:r>
              <a:rPr kumimoji="1"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PowerPoint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で空白のスライドを新規作成</a:t>
            </a:r>
            <a:endParaRPr kumimoji="1"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37390" indent="-237390" algn="just">
              <a:spcAft>
                <a:spcPts val="554"/>
              </a:spcAft>
              <a:buFont typeface="+mj-lt"/>
              <a:buAutoNum type="arabicPeriod"/>
            </a:pP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スライドを</a:t>
            </a:r>
            <a:r>
              <a:rPr kumimoji="1"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A4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サイズにする。「デザイン」→「スライドのサイズ」→「ユーザー設定のスライドサイズ」の中で，「</a:t>
            </a:r>
            <a:r>
              <a:rPr kumimoji="1"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A4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210 x 297 mm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」を選ぶ。このとき，同じウィンドウ右側の「印刷の向き」で「縦」を選択する。</a:t>
            </a:r>
            <a:endParaRPr kumimoji="1"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37390" indent="-237390" algn="just">
              <a:spcAft>
                <a:spcPts val="554"/>
              </a:spcAft>
              <a:buFont typeface="+mj-lt"/>
              <a:buAutoNum type="arabicPeriod"/>
            </a:pPr>
            <a:r>
              <a:rPr kumimoji="1"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Excel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で作ったグラフを</a:t>
            </a:r>
            <a:r>
              <a:rPr kumimoji="1"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PowerPoint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内にコピペする</a:t>
            </a:r>
            <a:endParaRPr kumimoji="1"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4995207"/>
              </p:ext>
            </p:extLst>
          </p:nvPr>
        </p:nvGraphicFramePr>
        <p:xfrm>
          <a:off x="733742" y="1591704"/>
          <a:ext cx="2314575" cy="268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C8CA53-7A9F-4388-916D-277ACEEA9C9D}"/>
              </a:ext>
            </a:extLst>
          </p:cNvPr>
          <p:cNvSpPr txBox="1"/>
          <p:nvPr/>
        </p:nvSpPr>
        <p:spPr>
          <a:xfrm>
            <a:off x="509675" y="4914505"/>
            <a:ext cx="5830165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 algn="just">
              <a:spcAft>
                <a:spcPts val="554"/>
              </a:spcAft>
            </a:pPr>
            <a:r>
              <a:rPr kumimoji="1"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4.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PowerPoint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上で，グラフにいろいろな要素を追加する。不要なところがどうしても消せない場合は，上に白い四角でもかぶせてしまえばよい。</a:t>
            </a:r>
            <a:endParaRPr kumimoji="1"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746956F0-215B-49D3-BD2D-E60A04BC39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7742833"/>
              </p:ext>
            </p:extLst>
          </p:nvPr>
        </p:nvGraphicFramePr>
        <p:xfrm>
          <a:off x="884872" y="5557240"/>
          <a:ext cx="2314575" cy="268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276184"/>
              </p:ext>
            </p:extLst>
          </p:nvPr>
        </p:nvGraphicFramePr>
        <p:xfrm>
          <a:off x="3115627" y="5549620"/>
          <a:ext cx="2849881" cy="2505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C2CA200-B7EE-477E-B59D-048CBDD8CE45}"/>
              </a:ext>
            </a:extLst>
          </p:cNvPr>
          <p:cNvSpPr txBox="1"/>
          <p:nvPr/>
        </p:nvSpPr>
        <p:spPr>
          <a:xfrm>
            <a:off x="913535" y="5526760"/>
            <a:ext cx="450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spcAft>
                <a:spcPts val="554"/>
              </a:spcAft>
            </a:pPr>
            <a:r>
              <a:rPr kumimoji="1" lang="en-US" altLang="ja-JP" sz="14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6E78C4C-CF5F-4BD6-8E2C-0A814796B3B8}"/>
              </a:ext>
            </a:extLst>
          </p:cNvPr>
          <p:cNvSpPr txBox="1"/>
          <p:nvPr/>
        </p:nvSpPr>
        <p:spPr>
          <a:xfrm>
            <a:off x="3054667" y="5526760"/>
            <a:ext cx="450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spcAft>
                <a:spcPts val="554"/>
              </a:spcAft>
            </a:pPr>
            <a:r>
              <a:rPr kumimoji="1" lang="en-US" altLang="ja-JP" sz="14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478FFE6-38ED-42A5-8E59-46431EB89D3E}"/>
              </a:ext>
            </a:extLst>
          </p:cNvPr>
          <p:cNvSpPr txBox="1"/>
          <p:nvPr/>
        </p:nvSpPr>
        <p:spPr>
          <a:xfrm>
            <a:off x="509675" y="8238412"/>
            <a:ext cx="5830165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 algn="just">
              <a:spcAft>
                <a:spcPts val="554"/>
              </a:spcAft>
            </a:pPr>
            <a:r>
              <a:rPr kumimoji="1"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5.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必要ならば，できた図をすべて選択し，右クリック→「グループ化」しておく</a:t>
            </a:r>
            <a:endParaRPr kumimoji="1"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2E13D121-FCA4-404A-B277-6AADF6BF4591}"/>
              </a:ext>
            </a:extLst>
          </p:cNvPr>
          <p:cNvCxnSpPr>
            <a:cxnSpLocks/>
          </p:cNvCxnSpPr>
          <p:nvPr/>
        </p:nvCxnSpPr>
        <p:spPr>
          <a:xfrm>
            <a:off x="1836420" y="5834537"/>
            <a:ext cx="4114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ABCD563D-9132-42BA-8018-4E7D16665A3B}"/>
              </a:ext>
            </a:extLst>
          </p:cNvPr>
          <p:cNvCxnSpPr>
            <a:cxnSpLocks/>
          </p:cNvCxnSpPr>
          <p:nvPr/>
        </p:nvCxnSpPr>
        <p:spPr>
          <a:xfrm>
            <a:off x="2400300" y="5834537"/>
            <a:ext cx="4114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3E3CF49-6BB5-42E2-AF05-FDDDC0108CDA}"/>
              </a:ext>
            </a:extLst>
          </p:cNvPr>
          <p:cNvSpPr txBox="1"/>
          <p:nvPr/>
        </p:nvSpPr>
        <p:spPr>
          <a:xfrm>
            <a:off x="1842310" y="5557240"/>
            <a:ext cx="450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spcAft>
                <a:spcPts val="554"/>
              </a:spcAft>
            </a:pPr>
            <a:r>
              <a:rPr kumimoji="1" lang="en-US" altLang="ja-JP" sz="1600" dirty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**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F3D9C6A-76EA-4F83-BFF8-FC645A7D7A48}"/>
              </a:ext>
            </a:extLst>
          </p:cNvPr>
          <p:cNvSpPr txBox="1"/>
          <p:nvPr/>
        </p:nvSpPr>
        <p:spPr>
          <a:xfrm>
            <a:off x="2450180" y="5557240"/>
            <a:ext cx="450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spcAft>
                <a:spcPts val="554"/>
              </a:spcAft>
            </a:pPr>
            <a:r>
              <a:rPr kumimoji="1" lang="en-US" altLang="ja-JP" sz="1600" dirty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*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D7927AF-A3E7-432E-8AF0-E6D23B9991B1}"/>
              </a:ext>
            </a:extLst>
          </p:cNvPr>
          <p:cNvSpPr txBox="1"/>
          <p:nvPr/>
        </p:nvSpPr>
        <p:spPr>
          <a:xfrm>
            <a:off x="4150996" y="5603555"/>
            <a:ext cx="1695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 algn="r">
              <a:spcAft>
                <a:spcPts val="554"/>
              </a:spcAft>
            </a:pPr>
            <a:r>
              <a:rPr kumimoji="1" lang="ja-JP" altLang="en-US" sz="12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（実験</a:t>
            </a:r>
            <a:r>
              <a:rPr kumimoji="1" lang="en-US" altLang="ja-JP" sz="12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2</a:t>
            </a:r>
            <a:r>
              <a:rPr kumimoji="1" lang="ja-JP" altLang="en-US" sz="1200" dirty="0" err="1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，</a:t>
            </a:r>
            <a:r>
              <a:rPr kumimoji="1" lang="ja-JP" altLang="en-US" sz="12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課題あり群）</a:t>
            </a:r>
            <a:endParaRPr kumimoji="1" lang="en-US" altLang="ja-JP" sz="12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3A6C784-5497-4434-8F3C-88C7FAC89896}"/>
              </a:ext>
            </a:extLst>
          </p:cNvPr>
          <p:cNvSpPr txBox="1"/>
          <p:nvPr/>
        </p:nvSpPr>
        <p:spPr>
          <a:xfrm>
            <a:off x="509675" y="8615376"/>
            <a:ext cx="5830165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 algn="just">
              <a:spcAft>
                <a:spcPts val="554"/>
              </a:spcAft>
            </a:pPr>
            <a:r>
              <a:rPr kumimoji="1"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6.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できた図をすべて選択し，コピーし，</a:t>
            </a:r>
            <a:r>
              <a:rPr kumimoji="1"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Word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に貼り付ける。貼り付けたときにレイアウトが崩れる場合は，</a:t>
            </a:r>
            <a:r>
              <a:rPr kumimoji="1"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Word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で右クリック→「貼り付けのオプション」の中から「図」を選んで貼り付けるとよい</a:t>
            </a:r>
            <a:endParaRPr kumimoji="1"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FA11FD1-51F8-46BC-ABC3-C9A98087286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496" y="1654307"/>
            <a:ext cx="2576287" cy="180340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7" name="矢印: 右 6">
            <a:extLst>
              <a:ext uri="{FF2B5EF4-FFF2-40B4-BE49-F238E27FC236}">
                <a16:creationId xmlns:a16="http://schemas.microsoft.com/office/drawing/2014/main" id="{992C90AE-0676-491C-BAF0-D2A96BDC3A1E}"/>
              </a:ext>
            </a:extLst>
          </p:cNvPr>
          <p:cNvSpPr/>
          <p:nvPr/>
        </p:nvSpPr>
        <p:spPr>
          <a:xfrm rot="14400000">
            <a:off x="4901247" y="2246086"/>
            <a:ext cx="229553" cy="19685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矢印: 右 24">
            <a:extLst>
              <a:ext uri="{FF2B5EF4-FFF2-40B4-BE49-F238E27FC236}">
                <a16:creationId xmlns:a16="http://schemas.microsoft.com/office/drawing/2014/main" id="{90DB2E13-59A0-4674-9BD0-6226A9A6680F}"/>
              </a:ext>
            </a:extLst>
          </p:cNvPr>
          <p:cNvSpPr/>
          <p:nvPr/>
        </p:nvSpPr>
        <p:spPr>
          <a:xfrm rot="8100000">
            <a:off x="6190627" y="2095329"/>
            <a:ext cx="229553" cy="19685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32A7CDA-B682-4372-946B-5F881C3B17C8}"/>
              </a:ext>
            </a:extLst>
          </p:cNvPr>
          <p:cNvSpPr/>
          <p:nvPr/>
        </p:nvSpPr>
        <p:spPr>
          <a:xfrm>
            <a:off x="677546" y="4097713"/>
            <a:ext cx="56178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貼り付け後にグラフのレイアウトが崩れてしまう場合は，</a:t>
            </a:r>
            <a:r>
              <a:rPr kumimoji="1"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PowerPoint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内で右クリック→「貼り付けのオプション」の中から「図」を選んで貼り付けるとよい</a:t>
            </a:r>
            <a:endParaRPr lang="ja-JP" altLang="en-US" sz="1200" dirty="0"/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0E435F72-67F6-4D08-A890-2C3DE85A559C}"/>
              </a:ext>
            </a:extLst>
          </p:cNvPr>
          <p:cNvCxnSpPr/>
          <p:nvPr/>
        </p:nvCxnSpPr>
        <p:spPr>
          <a:xfrm>
            <a:off x="5965508" y="1060450"/>
            <a:ext cx="117792" cy="739219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44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239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ryoniimi</dc:creator>
  <cp:lastModifiedBy> </cp:lastModifiedBy>
  <cp:revision>23</cp:revision>
  <dcterms:created xsi:type="dcterms:W3CDTF">2025-01-07T03:44:23Z</dcterms:created>
  <dcterms:modified xsi:type="dcterms:W3CDTF">2025-01-07T08:09:19Z</dcterms:modified>
</cp:coreProperties>
</file>